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261" r:id="rId6"/>
    <p:sldId id="335" r:id="rId7"/>
    <p:sldId id="336" r:id="rId8"/>
    <p:sldId id="349" r:id="rId9"/>
    <p:sldId id="344" r:id="rId10"/>
    <p:sldId id="345" r:id="rId11"/>
    <p:sldId id="346" r:id="rId12"/>
    <p:sldId id="347" r:id="rId13"/>
    <p:sldId id="348" r:id="rId14"/>
    <p:sldId id="343" r:id="rId15"/>
    <p:sldId id="337" r:id="rId16"/>
    <p:sldId id="339" r:id="rId17"/>
    <p:sldId id="340" r:id="rId18"/>
    <p:sldId id="338" r:id="rId19"/>
    <p:sldId id="341" r:id="rId20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6"/>
    <p:restoredTop sz="94658"/>
  </p:normalViewPr>
  <p:slideViewPr>
    <p:cSldViewPr>
      <p:cViewPr varScale="1">
        <p:scale>
          <a:sx n="146" d="100"/>
          <a:sy n="146" d="100"/>
        </p:scale>
        <p:origin x="132" y="210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DeskLog</a:t>
            </a:r>
            <a:endParaRPr sz="3600" i="1" spc="-5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2020105309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이름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 김민수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CC10C-D7E8-0941-032A-F97ED994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DC8FF-D86E-578B-462B-9B4B30D60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9714-2E6A-0BF3-2752-0164F4ABF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65942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Gulim"/>
              </a:rPr>
              <a:t>웹캠이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 없는 환경에서도 테스트할 수 있도록 데모 비디오를 지원합니다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  <a:cs typeface="Gulim"/>
              </a:rPr>
              <a:t>웹캠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 접근 실패 시 자동으로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`test/demo_video.mp4`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를 재생합니다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브라우저에서 비디오를 재생하여 프레임을 캡처할 수 있습니다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6" name="그림 5" descr="텍스트, 스크린샷, 사람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1921C1-ED57-387F-DA45-578C3EFFF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2971800"/>
            <a:ext cx="4095931" cy="120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61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B0C2-7071-927C-C28B-D48892329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3B1E0-DCA4-6B53-3ABD-B5A49F1D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23D7F-C36C-107B-7BF2-246DBF4E4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405513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Django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의 기본 인증 시스템과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JWT(JSON Web Token)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를 결합하여 사용자 인증을 구현했습니다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`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  <a:cs typeface="Gulim"/>
              </a:rPr>
              <a:t>rest_framework_simplejwt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`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를 사용하여 토큰 기반 인증을 제공합니다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회원가입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로그인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로그아웃 기능을 제공합니다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cs typeface="Gulim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5ACAD-B866-53DA-94B5-BBFD3F1C41A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89795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세션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  <a:cs typeface="Gulim"/>
              </a:rPr>
              <a:t>StudySession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과 포스트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(Post)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모델을 통해 공부 기록을 관리합니다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각 세션은 시작 시간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종료 시간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활성 상태를 가지며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여러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Post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를 포함할 수 있습니다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Post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는 이미지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텍스트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카테고리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(STUDY/PHONE/AWAY)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를 포함합니다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1701398-9CCD-B812-1428-A0D01599FD8A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4978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200" kern="0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Django REST Framework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의 </a:t>
            </a:r>
            <a:r>
              <a:rPr lang="en-US" altLang="ko-KR" sz="1200" kern="0" dirty="0" err="1">
                <a:solidFill>
                  <a:schemeClr val="tx1"/>
                </a:solidFill>
                <a:latin typeface="+mn-ea"/>
                <a:cs typeface="Gulim"/>
              </a:rPr>
              <a:t>ViewSet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을 사용하여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Post CRUD API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를 제공합니다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`/</a:t>
            </a:r>
            <a:r>
              <a:rPr lang="en-US" altLang="ko-KR" sz="1200" kern="0" dirty="0" err="1">
                <a:solidFill>
                  <a:schemeClr val="tx1"/>
                </a:solidFill>
                <a:latin typeface="+mn-ea"/>
                <a:cs typeface="Gulim"/>
              </a:rPr>
              <a:t>api_root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/Post/` </a:t>
            </a:r>
            <a:r>
              <a:rPr lang="ko-KR" altLang="en-US" sz="1200" kern="0" dirty="0" err="1">
                <a:solidFill>
                  <a:schemeClr val="tx1"/>
                </a:solidFill>
                <a:latin typeface="+mn-ea"/>
                <a:cs typeface="Gulim"/>
              </a:rPr>
              <a:t>엔드포인트로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GET(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목록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), POST(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생성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), PUT(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수정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), DELETE(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삭제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)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요청을 처리합니다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사용자별로 </a:t>
            </a:r>
            <a:r>
              <a:rPr lang="ko-KR" altLang="en-US" sz="1200" kern="0" dirty="0" err="1">
                <a:solidFill>
                  <a:schemeClr val="tx1"/>
                </a:solidFill>
                <a:latin typeface="+mn-ea"/>
                <a:cs typeface="Gulim"/>
              </a:rPr>
              <a:t>필터링되어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 자신의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Post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만 조회할 수 있습니다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4BEBBAE-61C7-CA37-64BE-8E9F5E4C5900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713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200" b="1" kern="0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세션 목록과 세션 상세 정보를 제공하는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API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를 구현했습니다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`/</a:t>
            </a:r>
            <a:r>
              <a:rPr lang="en-US" altLang="ko-KR" sz="1200" kern="0" dirty="0" err="1">
                <a:solidFill>
                  <a:schemeClr val="tx1"/>
                </a:solidFill>
                <a:latin typeface="+mn-ea"/>
                <a:cs typeface="Gulim"/>
              </a:rPr>
              <a:t>api_root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/Session/` </a:t>
            </a:r>
            <a:r>
              <a:rPr lang="ko-KR" altLang="en-US" sz="1200" kern="0" dirty="0" err="1">
                <a:solidFill>
                  <a:schemeClr val="tx1"/>
                </a:solidFill>
                <a:latin typeface="+mn-ea"/>
                <a:cs typeface="Gulim"/>
              </a:rPr>
              <a:t>엔드포인트로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 세션 목록을 조회할 수 있습니다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각 세션에는 통계 정보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(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집중 점수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집중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/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딴짓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/</a:t>
            </a:r>
            <a:r>
              <a:rPr lang="ko-KR" altLang="en-US" sz="1200" kern="0" dirty="0" err="1">
                <a:solidFill>
                  <a:schemeClr val="tx1"/>
                </a:solidFill>
                <a:latin typeface="+mn-ea"/>
                <a:cs typeface="Gulim"/>
              </a:rPr>
              <a:t>자리비움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 횟수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)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와 포함된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Post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목록이 포함됩니다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endParaRPr kumimoji="1" lang="ko-KR" altLang="en-US" sz="800" kern="0" dirty="0"/>
          </a:p>
        </p:txBody>
      </p:sp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716999-F9DE-C329-BEA1-9FE07DDB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590800"/>
            <a:ext cx="2021604" cy="1314043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C15481-5FD5-A78D-B7FA-50E11DBAA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954834"/>
            <a:ext cx="2743200" cy="1064172"/>
          </a:xfrm>
          <a:prstGeom prst="rect">
            <a:avLst/>
          </a:prstGeom>
        </p:spPr>
      </p:pic>
      <p:pic>
        <p:nvPicPr>
          <p:cNvPr id="14" name="그림 13" descr="텍스트, 컴퓨터, 의류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75D6E3F-A395-9C08-BBB0-726D4A23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1669" y="2401070"/>
            <a:ext cx="1301931" cy="1607458"/>
          </a:xfrm>
          <a:prstGeom prst="rect">
            <a:avLst/>
          </a:prstGeom>
        </p:spPr>
      </p:pic>
      <p:pic>
        <p:nvPicPr>
          <p:cNvPr id="15" name="그림 14" descr="텍스트, 스크린샷, 폰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58BC6D-EF76-1145-6594-FFA955DE5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02" y="5486400"/>
            <a:ext cx="1752600" cy="1289964"/>
          </a:xfrm>
          <a:prstGeom prst="rect">
            <a:avLst/>
          </a:prstGeom>
        </p:spPr>
      </p:pic>
      <p:pic>
        <p:nvPicPr>
          <p:cNvPr id="17" name="그림 1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732E8A-11FF-10A4-58A3-7205A2389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5662315"/>
            <a:ext cx="1664489" cy="10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E62A-AC32-2ED9-4DBE-05890A2A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7AD99-E4F7-2C66-1881-6248595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51DB4F-A935-0D3C-1AE9-A8BE88D1D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27470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-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세션 통계 계산 기능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dirty="0">
              <a:solidFill>
                <a:schemeClr val="tx1"/>
              </a:solidFill>
              <a:latin typeface="+mn-ea"/>
              <a:cs typeface="Gulim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각 세션의 집중 점수와 카테고리별 횟수를 자동으로 계산합니다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집중 점수는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STUDY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비율을 백분율로 표시합니다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(0-100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세션 종료 시 또는 실시간으로 통계를 계산하여 저장합니다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D796-EE66-8F33-37BF-6E0F85D7424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15159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-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실시간 알림 및 음성 피드백</a:t>
            </a: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>
              <a:solidFill>
                <a:schemeClr val="tx1"/>
              </a:solidFill>
              <a:latin typeface="+mn-ea"/>
              <a:cs typeface="Gulim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상태 변화 시 화면 상단에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Toast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메시지를 표시합니다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Web Speech API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를 사용하여 음성으로 알림을 제공합니다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PHONE, AWAY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상태에서는 경고 메시지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STUDY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로 복귀 시 격려 메시지를 표시합니다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6" name="그림 5" descr="텍스트, 스크린샷, 폰트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BABDB9-EADD-1A54-A63E-C6D47C72F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30" y="2394716"/>
            <a:ext cx="4372580" cy="2068567"/>
          </a:xfrm>
          <a:prstGeom prst="rect">
            <a:avLst/>
          </a:prstGeom>
        </p:spPr>
      </p:pic>
      <p:pic>
        <p:nvPicPr>
          <p:cNvPr id="8" name="그림 7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FF3A5D-4AC4-4639-EFD2-58EEB377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388202"/>
            <a:ext cx="2471131" cy="2075081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A59EBBF-CF30-F09D-22BC-3CAA8DE358A9}"/>
              </a:ext>
            </a:extLst>
          </p:cNvPr>
          <p:cNvSpPr txBox="1">
            <a:spLocks/>
          </p:cNvSpPr>
          <p:nvPr/>
        </p:nvSpPr>
        <p:spPr>
          <a:xfrm>
            <a:off x="457956" y="4724400"/>
            <a:ext cx="4723644" cy="966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2-7.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- </a:t>
            </a:r>
            <a:r>
              <a:rPr lang="ko-KR" altLang="en-US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웹캠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자동 감지 및 데모 비디오 </a:t>
            </a:r>
            <a:r>
              <a:rPr lang="ko-KR" altLang="en-US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폴백</a:t>
            </a:r>
            <a:endParaRPr lang="en-US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200" kern="0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latinLnBrk="0"/>
            <a:r>
              <a:rPr lang="en-US" altLang="ko-KR" sz="1200" kern="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</a:rPr>
              <a:t>페이지 로드 시 자동으로 </a:t>
            </a:r>
            <a:r>
              <a:rPr lang="ko-KR" altLang="en-US" sz="1200" kern="0" dirty="0" err="1">
                <a:solidFill>
                  <a:schemeClr val="tx1"/>
                </a:solidFill>
                <a:latin typeface="+mn-ea"/>
              </a:rPr>
              <a:t>웹캠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</a:rPr>
              <a:t> 접근을 시도합니다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atinLnBrk="0"/>
            <a:r>
              <a:rPr lang="en-US" altLang="ko-KR" sz="1200" kern="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kern="0" dirty="0" err="1">
                <a:solidFill>
                  <a:schemeClr val="tx1"/>
                </a:solidFill>
                <a:latin typeface="+mn-ea"/>
              </a:rPr>
              <a:t>웹캠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</a:rPr>
              <a:t> 접근 실패 시 자동으로 데모 비디오를 재생합니다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latinLnBrk="0"/>
            <a:r>
              <a:rPr lang="en-US" altLang="ko-KR" sz="1200" kern="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</a:rPr>
              <a:t>사용자가 별도로 버튼을 클릭하지 않아도 모니터링이 시작됩니다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pic>
        <p:nvPicPr>
          <p:cNvPr id="11" name="그림 10" descr="텍스트, 침대, 스크린샷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8E8D4A-7D38-06BB-44EE-783A35EBF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371" y="4800600"/>
            <a:ext cx="3581400" cy="160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4422-BB0D-3E5A-7E5E-14136C8A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97A25E-EF9B-015E-ACE8-7A7A35A7B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3. Client System(Android, </a:t>
            </a:r>
            <a:r>
              <a:rPr lang="en-US" altLang="ko-KR" dirty="0">
                <a:solidFill>
                  <a:schemeClr val="tx2"/>
                </a:solidFill>
              </a:rPr>
              <a:t>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개별 제안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94BAA-EF43-505D-E9D9-DC0027135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367041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RecyclerView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를 사용하여 세션 목록과 포스트 목록을 표시합니다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세션 목록에는 날짜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시간 범위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집중 점수가 표시됩니다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포스트 목록에는 시간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텍스트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이미지가 카테고리별 색상으로 구분되어 표시됩니다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latin typeface="+mn-ea"/>
              <a:cs typeface="Gulim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50B8A7-7FF0-6EAE-390E-8D3D5A0B7D5F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774845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b="1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`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  <a:cs typeface="Gulim"/>
              </a:rPr>
              <a:t>ApiClient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`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클래스를 통해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Django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서버의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RESTful API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를 호출합니다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세션 목록 조회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세션 상세 정보 조회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포스트 목록 조회 기능을 제공합니다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- JWT 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토큰을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  <a:cs typeface="Gulim"/>
              </a:rPr>
              <a:t>SharedPreferences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cs typeface="Gulim"/>
              </a:rPr>
              <a:t>에 저장하여 인증 상태를 유지합니다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  <a:cs typeface="Gulim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01DD3E-BC55-0D0F-9780-7B8B684C16E3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59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200" kern="0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로그인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/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회원가입 → 세션 목록 → 세션 상세 → 포스트 상세의 사용자 흐름을 제공합니다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웹 브라우저와 동일한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UI/UX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를 제공하여 일관된 사용자 경험을 제공합니다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통계 시각화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실시간 알림 등 추가 기능을 포함합니다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lang="ko-KR" altLang="en-US" sz="1200" kern="0" dirty="0">
              <a:solidFill>
                <a:schemeClr val="tx1"/>
              </a:solidFill>
              <a:latin typeface="+mn-ea"/>
              <a:cs typeface="Gulim"/>
            </a:endParaRP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0F8C301E-3D83-105C-BBF1-8DF4BD734E9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37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-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실시간 알림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공부 시작 시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i="1" kern="0" spc="-5" dirty="0">
              <a:solidFill>
                <a:srgbClr val="FF0000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200" i="1" kern="0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- 30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초마다 활성 세션을 확인하여 공부 시작 시 푸시 알림을 표시합니다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Notification Channel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을 사용하여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Android 8.0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이상에서 알림을 표시합니다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사용자가 다른 앱을 사용 중이어도 알림을 받을 수 있습니다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kumimoji="1" lang="ko-KR" altLang="en-US" sz="800" kern="0" dirty="0"/>
          </a:p>
        </p:txBody>
      </p:sp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E84329-D75E-61E5-2B24-F5B348F4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5659259"/>
            <a:ext cx="1202130" cy="1098585"/>
          </a:xfrm>
          <a:prstGeom prst="rect">
            <a:avLst/>
          </a:prstGeom>
        </p:spPr>
      </p:pic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FA82F8-A7AA-3F85-83DC-CA1959C61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71205"/>
            <a:ext cx="1146155" cy="1367042"/>
          </a:xfrm>
          <a:prstGeom prst="rect">
            <a:avLst/>
          </a:prstGeom>
        </p:spPr>
      </p:pic>
      <p:pic>
        <p:nvPicPr>
          <p:cNvPr id="12" name="그림 11" descr="텍스트, 사람, 컴퓨터, 의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3B054C-FFB0-283C-96A7-13CC8185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431" y="2571205"/>
            <a:ext cx="1110169" cy="1374262"/>
          </a:xfrm>
          <a:prstGeom prst="rect">
            <a:avLst/>
          </a:prstGeom>
        </p:spPr>
      </p:pic>
      <p:pic>
        <p:nvPicPr>
          <p:cNvPr id="14" name="그림 13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8B54BD-658C-5491-0DCF-16793FBCF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3019368"/>
            <a:ext cx="2962688" cy="819264"/>
          </a:xfrm>
          <a:prstGeom prst="rect">
            <a:avLst/>
          </a:prstGeom>
        </p:spPr>
      </p:pic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98FC532E-BB4E-FF07-309A-8C3C4594743B}"/>
              </a:ext>
            </a:extLst>
          </p:cNvPr>
          <p:cNvSpPr txBox="1">
            <a:spLocks/>
          </p:cNvSpPr>
          <p:nvPr/>
        </p:nvSpPr>
        <p:spPr>
          <a:xfrm>
            <a:off x="4988015" y="5463671"/>
            <a:ext cx="4309110" cy="137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2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-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토큰 자동 관리 및 만료 처리</a:t>
            </a:r>
            <a:endParaRPr lang="en-US" altLang="ko-KR" sz="1200" i="1" kern="0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sz="1200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JWT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토큰을 </a:t>
            </a:r>
            <a:r>
              <a:rPr lang="en-US" altLang="ko-KR" sz="1200" kern="0" dirty="0" err="1">
                <a:solidFill>
                  <a:schemeClr val="tx1"/>
                </a:solidFill>
                <a:latin typeface="+mn-ea"/>
                <a:cs typeface="Gulim"/>
              </a:rPr>
              <a:t>SharedPreferences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에 저장하여 로그인 상태를 유지합니다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API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호출 시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401/403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응답을 받으면 자동으로 토큰을 삭제하고 로그인 화면으로 이동합니다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사용자에게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"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로그인이 만료되었습니다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"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메시지를 표시합니다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kumimoji="1" lang="ko-KR" altLang="en-US" sz="800" kern="0" dirty="0"/>
          </a:p>
        </p:txBody>
      </p:sp>
    </p:spTree>
    <p:extLst>
      <p:ext uri="{BB962C8B-B14F-4D97-AF65-F5344CB8AC3E}">
        <p14:creationId xmlns:p14="http://schemas.microsoft.com/office/powerpoint/2010/main" val="214305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부족한 설명 추가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신규 또는 추가 기능 중심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페이지 추가 가능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1041FBD-FFD1-6639-E0FE-B73C65DCDC64}"/>
              </a:ext>
            </a:extLst>
          </p:cNvPr>
          <p:cNvSpPr txBox="1"/>
          <p:nvPr/>
        </p:nvSpPr>
        <p:spPr>
          <a:xfrm>
            <a:off x="574040" y="1124817"/>
            <a:ext cx="8080375" cy="7162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메인 브라우저 화면</a:t>
            </a:r>
            <a:endParaRPr lang="en-US" altLang="ko-KR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200" spc="-5" dirty="0"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200" spc="-5" dirty="0">
                <a:latin typeface="+mn-ea"/>
                <a:cs typeface="Gulim"/>
              </a:rPr>
              <a:t>브라우저 중심으로 돌아가며</a:t>
            </a:r>
            <a:r>
              <a:rPr lang="en-US" altLang="ko-KR" sz="1200" spc="-5" dirty="0">
                <a:latin typeface="+mn-ea"/>
                <a:cs typeface="Gulim"/>
              </a:rPr>
              <a:t>(</a:t>
            </a:r>
            <a:r>
              <a:rPr lang="ko-KR" altLang="en-US" sz="1200" spc="-5" dirty="0">
                <a:latin typeface="+mn-ea"/>
                <a:cs typeface="Gulim"/>
              </a:rPr>
              <a:t>앱은 기록 확인</a:t>
            </a:r>
            <a:r>
              <a:rPr lang="en-US" altLang="ko-KR" sz="1200" spc="-5" dirty="0">
                <a:latin typeface="+mn-ea"/>
                <a:cs typeface="Gulim"/>
              </a:rPr>
              <a:t>/</a:t>
            </a:r>
            <a:r>
              <a:rPr lang="ko-KR" altLang="en-US" sz="1200" spc="-5" dirty="0">
                <a:latin typeface="+mn-ea"/>
                <a:cs typeface="Gulim"/>
              </a:rPr>
              <a:t>알람용</a:t>
            </a:r>
            <a:r>
              <a:rPr lang="en-US" altLang="ko-KR" sz="1200" spc="-5" dirty="0">
                <a:latin typeface="+mn-ea"/>
                <a:cs typeface="Gulim"/>
              </a:rPr>
              <a:t>), UI/UX </a:t>
            </a:r>
            <a:r>
              <a:rPr lang="ko-KR" altLang="en-US" sz="1200" spc="-5" dirty="0">
                <a:latin typeface="+mn-ea"/>
                <a:cs typeface="Gulim"/>
              </a:rPr>
              <a:t>디자인을 중시하였다</a:t>
            </a:r>
            <a:r>
              <a:rPr lang="en-US" altLang="ko-KR" sz="1200" spc="-5" dirty="0">
                <a:latin typeface="+mn-ea"/>
                <a:cs typeface="Gulim"/>
              </a:rPr>
              <a:t>.</a:t>
            </a:r>
            <a:endParaRPr lang="en-US" altLang="ko-KR" sz="1200" dirty="0">
              <a:latin typeface="+mn-ea"/>
              <a:cs typeface="Gulim"/>
            </a:endParaRPr>
          </a:p>
        </p:txBody>
      </p:sp>
      <p:pic>
        <p:nvPicPr>
          <p:cNvPr id="6" name="그림 5" descr="텍스트, 스크린샷, 소프트웨어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21B147-D119-46DB-549E-95703A26DB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419"/>
          <a:stretch>
            <a:fillRect/>
          </a:stretch>
        </p:blipFill>
        <p:spPr>
          <a:xfrm>
            <a:off x="5410200" y="1969213"/>
            <a:ext cx="3935060" cy="4289741"/>
          </a:xfrm>
          <a:prstGeom prst="rect">
            <a:avLst/>
          </a:prstGeom>
        </p:spPr>
      </p:pic>
      <p:pic>
        <p:nvPicPr>
          <p:cNvPr id="8" name="그림 7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8766EF-5246-A1F2-AD1F-4FC34C8CF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36" y="1958372"/>
            <a:ext cx="4074484" cy="42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195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사용자 사용 시나리오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r>
              <a:rPr lang="ko-KR" altLang="en-US" sz="1200" dirty="0"/>
              <a:t>로그인 화면 → 세션 목록 → 공부 시작 → 실시간 모니터링 → 세션 상세 → 세션 종료</a:t>
            </a:r>
          </a:p>
          <a:p>
            <a:r>
              <a:rPr lang="ko-KR" altLang="en-US" sz="1200" dirty="0"/>
              <a:t>     ↓                            ↓</a:t>
            </a:r>
          </a:p>
          <a:p>
            <a:r>
              <a:rPr lang="ko-KR" altLang="en-US" sz="1200" dirty="0"/>
              <a:t>  회원가입         세션 상세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FF3C52-8549-219E-8BCF-0BEA8DC28219}"/>
              </a:ext>
            </a:extLst>
          </p:cNvPr>
          <p:cNvGrpSpPr/>
          <p:nvPr/>
        </p:nvGrpSpPr>
        <p:grpSpPr>
          <a:xfrm>
            <a:off x="609600" y="1955425"/>
            <a:ext cx="8780939" cy="4902575"/>
            <a:chOff x="258046" y="1946716"/>
            <a:chExt cx="8780939" cy="4902575"/>
          </a:xfrm>
        </p:grpSpPr>
        <p:pic>
          <p:nvPicPr>
            <p:cNvPr id="13" name="그림 12" descr="텍스트, 침대, 스크린샷, 가구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C73ABC1-DBCE-8C1E-2E4A-118D364E0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7585" y="1946716"/>
              <a:ext cx="3581400" cy="1609945"/>
            </a:xfrm>
            <a:prstGeom prst="rect">
              <a:avLst/>
            </a:prstGeom>
          </p:spPr>
        </p:pic>
        <p:pic>
          <p:nvPicPr>
            <p:cNvPr id="5" name="그림 4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FBCF856-73DD-B097-E9FB-74B5E1E8E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046" y="3200400"/>
              <a:ext cx="2021604" cy="1314043"/>
            </a:xfrm>
            <a:prstGeom prst="rect">
              <a:avLst/>
            </a:prstGeom>
          </p:spPr>
        </p:pic>
        <p:pic>
          <p:nvPicPr>
            <p:cNvPr id="6" name="그림 5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51731A7-C254-A376-F4EA-0B47BB67E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1967"/>
            <a:stretch>
              <a:fillRect/>
            </a:stretch>
          </p:blipFill>
          <p:spPr>
            <a:xfrm>
              <a:off x="2496820" y="2874844"/>
              <a:ext cx="2743595" cy="1965153"/>
            </a:xfrm>
            <a:prstGeom prst="rect">
              <a:avLst/>
            </a:prstGeom>
          </p:spPr>
        </p:pic>
        <p:pic>
          <p:nvPicPr>
            <p:cNvPr id="7" name="그림 6" descr="텍스트, 스크린샷, 소프트웨어, 웹사이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8D2EE6C-BC69-4DDB-56A1-B40108D83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6419"/>
            <a:stretch>
              <a:fillRect/>
            </a:stretch>
          </p:blipFill>
          <p:spPr>
            <a:xfrm>
              <a:off x="5457585" y="3962400"/>
              <a:ext cx="2535350" cy="2763870"/>
            </a:xfrm>
            <a:prstGeom prst="rect">
              <a:avLst/>
            </a:prstGeom>
          </p:spPr>
        </p:pic>
        <p:pic>
          <p:nvPicPr>
            <p:cNvPr id="8" name="그림 7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A2595B3-B011-077F-CE7E-BF34203F0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2400" y="4156476"/>
              <a:ext cx="1146155" cy="1367042"/>
            </a:xfrm>
            <a:prstGeom prst="rect">
              <a:avLst/>
            </a:prstGeom>
          </p:spPr>
        </p:pic>
        <p:pic>
          <p:nvPicPr>
            <p:cNvPr id="9" name="그림 8" descr="텍스트, 사람, 컴퓨터, 의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54600F-3FE1-56FC-5C37-D80828F47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87327" y="5475029"/>
              <a:ext cx="1110169" cy="1374262"/>
            </a:xfrm>
            <a:prstGeom prst="rect">
              <a:avLst/>
            </a:prstGeom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F92C1F8-95C1-1A4B-B37E-8FCC50A62464}"/>
                </a:ext>
              </a:extLst>
            </p:cNvPr>
            <p:cNvSpPr/>
            <p:nvPr/>
          </p:nvSpPr>
          <p:spPr>
            <a:xfrm>
              <a:off x="2133600" y="3704357"/>
              <a:ext cx="609600" cy="381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오른쪽 10">
              <a:extLst>
                <a:ext uri="{FF2B5EF4-FFF2-40B4-BE49-F238E27FC236}">
                  <a16:creationId xmlns:a16="http://schemas.microsoft.com/office/drawing/2014/main" id="{3688067D-1F42-5C0C-6FE7-BD5B3E9A6638}"/>
                </a:ext>
              </a:extLst>
            </p:cNvPr>
            <p:cNvSpPr/>
            <p:nvPr/>
          </p:nvSpPr>
          <p:spPr>
            <a:xfrm rot="2397760">
              <a:off x="5094890" y="4700558"/>
              <a:ext cx="609600" cy="381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F76D1A78-8C37-D92D-1EBA-78DC3FC2C6BD}"/>
                </a:ext>
              </a:extLst>
            </p:cNvPr>
            <p:cNvSpPr/>
            <p:nvPr/>
          </p:nvSpPr>
          <p:spPr>
            <a:xfrm rot="19096132">
              <a:off x="5002469" y="3230447"/>
              <a:ext cx="609600" cy="381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F41881FE-EECB-B16A-1F75-F89D5A0CA69D}"/>
                </a:ext>
              </a:extLst>
            </p:cNvPr>
            <p:cNvSpPr/>
            <p:nvPr/>
          </p:nvSpPr>
          <p:spPr>
            <a:xfrm rot="7117118">
              <a:off x="7423196" y="3965976"/>
              <a:ext cx="1751878" cy="381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개발과정의 이슈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선택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752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데이터베이스 마이그레이션 오류</a:t>
            </a:r>
            <a:endParaRPr lang="en-US" altLang="ko-KR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endParaRPr lang="en-US" altLang="ko-KR" sz="14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문제</a:t>
            </a:r>
            <a:r>
              <a:rPr lang="en-US" altLang="ko-KR" sz="1400" dirty="0">
                <a:latin typeface="+mn-ea"/>
                <a:cs typeface="Gulim"/>
              </a:rPr>
              <a:t>: </a:t>
            </a:r>
            <a:r>
              <a:rPr lang="ko-KR" altLang="en-US" sz="1400" dirty="0">
                <a:latin typeface="+mn-ea"/>
                <a:cs typeface="Gulim"/>
              </a:rPr>
              <a:t>모델 변경 후 마이그레이션 </a:t>
            </a:r>
            <a:r>
              <a:rPr lang="ko-KR" altLang="en-US" sz="1400" dirty="0" err="1">
                <a:latin typeface="+mn-ea"/>
                <a:cs typeface="Gulim"/>
              </a:rPr>
              <a:t>미실행</a:t>
            </a:r>
            <a:r>
              <a:rPr lang="ko-KR" altLang="en-US" sz="1400" dirty="0">
                <a:latin typeface="+mn-ea"/>
                <a:cs typeface="Gulim"/>
              </a:rPr>
              <a:t> → </a:t>
            </a:r>
            <a:r>
              <a:rPr lang="en-US" altLang="ko-KR" sz="1400" dirty="0" err="1">
                <a:latin typeface="+mn-ea"/>
                <a:cs typeface="Gulim"/>
              </a:rPr>
              <a:t>OperationalError</a:t>
            </a:r>
            <a:endParaRPr lang="en-US" altLang="ko-KR" sz="14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해결</a:t>
            </a:r>
            <a:r>
              <a:rPr lang="en-US" altLang="ko-KR" sz="1400" dirty="0">
                <a:latin typeface="+mn-ea"/>
                <a:cs typeface="Gulim"/>
              </a:rPr>
              <a:t>: DB </a:t>
            </a:r>
            <a:r>
              <a:rPr lang="ko-KR" altLang="en-US" sz="1400" dirty="0">
                <a:latin typeface="+mn-ea"/>
                <a:cs typeface="Gulim"/>
              </a:rPr>
              <a:t>파일 삭제 후 마이그레이션 재생성</a:t>
            </a:r>
            <a:endParaRPr sz="1400" dirty="0">
              <a:latin typeface="+mn-ea"/>
              <a:cs typeface="Gulim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66EC80E8-BBC7-7264-CABB-535D14CE1735}"/>
              </a:ext>
            </a:extLst>
          </p:cNvPr>
          <p:cNvSpPr txBox="1"/>
          <p:nvPr/>
        </p:nvSpPr>
        <p:spPr>
          <a:xfrm>
            <a:off x="574040" y="2362200"/>
            <a:ext cx="8080375" cy="9752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 측정 정확도 문제</a:t>
            </a:r>
            <a:endParaRPr lang="en-US" altLang="ko-KR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endParaRPr lang="en-US" altLang="ko-KR" sz="14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문제</a:t>
            </a:r>
            <a:r>
              <a:rPr lang="en-US" altLang="ko-KR" sz="1400" dirty="0">
                <a:latin typeface="+mn-ea"/>
                <a:cs typeface="Gulim"/>
              </a:rPr>
              <a:t>: </a:t>
            </a:r>
            <a:r>
              <a:rPr lang="ko-KR" altLang="en-US" sz="1400" dirty="0">
                <a:latin typeface="+mn-ea"/>
                <a:cs typeface="Gulim"/>
              </a:rPr>
              <a:t>상태 변화가 실제와 맞지 않음</a:t>
            </a:r>
            <a:r>
              <a:rPr lang="en-US" altLang="ko-KR" sz="1400" dirty="0">
                <a:latin typeface="+mn-ea"/>
                <a:cs typeface="Gulim"/>
              </a:rPr>
              <a:t>, </a:t>
            </a:r>
            <a:r>
              <a:rPr lang="ko-KR" altLang="en-US" sz="1400" dirty="0">
                <a:latin typeface="+mn-ea"/>
                <a:cs typeface="Gulim"/>
              </a:rPr>
              <a:t>요청 겹침</a:t>
            </a: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해결</a:t>
            </a:r>
            <a:r>
              <a:rPr lang="en-US" altLang="ko-KR" sz="1400" dirty="0">
                <a:latin typeface="+mn-ea"/>
                <a:cs typeface="Gulim"/>
              </a:rPr>
              <a:t>: </a:t>
            </a:r>
            <a:r>
              <a:rPr lang="ko-KR" altLang="en-US" sz="1400" dirty="0">
                <a:latin typeface="+mn-ea"/>
                <a:cs typeface="Gulim"/>
              </a:rPr>
              <a:t>요청 겹침 방지 플래그</a:t>
            </a:r>
            <a:r>
              <a:rPr lang="en-US" altLang="ko-KR" sz="1400" dirty="0">
                <a:latin typeface="+mn-ea"/>
                <a:cs typeface="Gulim"/>
              </a:rPr>
              <a:t>, </a:t>
            </a:r>
            <a:r>
              <a:rPr lang="ko-KR" altLang="en-US" sz="1400" dirty="0">
                <a:latin typeface="+mn-ea"/>
                <a:cs typeface="Gulim"/>
              </a:rPr>
              <a:t>처리 시간 측정 로깅</a:t>
            </a:r>
            <a:endParaRPr sz="1400" dirty="0">
              <a:latin typeface="+mn-ea"/>
              <a:cs typeface="Gulim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9A2854F-F811-0074-9726-201AA4406154}"/>
              </a:ext>
            </a:extLst>
          </p:cNvPr>
          <p:cNvSpPr txBox="1"/>
          <p:nvPr/>
        </p:nvSpPr>
        <p:spPr>
          <a:xfrm>
            <a:off x="574039" y="3606114"/>
            <a:ext cx="8080375" cy="9752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 </a:t>
            </a:r>
            <a:r>
              <a:rPr lang="ko-KR" altLang="en-US" spc="-5" dirty="0" err="1">
                <a:solidFill>
                  <a:srgbClr val="558ED5"/>
                </a:solidFill>
                <a:latin typeface="+mn-ea"/>
                <a:cs typeface="Malgun Gothic"/>
              </a:rPr>
              <a:t>웹캠</a:t>
            </a:r>
            <a:r>
              <a:rPr lang="ko-KR" altLang="en-US" spc="-5" dirty="0">
                <a:solidFill>
                  <a:srgbClr val="558ED5"/>
                </a:solidFill>
                <a:latin typeface="+mn-ea"/>
                <a:cs typeface="Malgun Gothic"/>
              </a:rPr>
              <a:t> 자동 감지 및 </a:t>
            </a:r>
            <a:r>
              <a:rPr lang="ko-KR" altLang="en-US" spc="-5" dirty="0" err="1">
                <a:solidFill>
                  <a:srgbClr val="558ED5"/>
                </a:solidFill>
                <a:latin typeface="+mn-ea"/>
                <a:cs typeface="Malgun Gothic"/>
              </a:rPr>
              <a:t>폴백</a:t>
            </a:r>
            <a:endParaRPr lang="en-US" altLang="ko-KR" sz="14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endParaRPr lang="en-US" altLang="ko-KR" sz="1400" dirty="0">
              <a:latin typeface="+mn-ea"/>
              <a:cs typeface="Gulim"/>
            </a:endParaRP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문제</a:t>
            </a:r>
            <a:r>
              <a:rPr lang="en-US" altLang="ko-KR" sz="1400" dirty="0">
                <a:latin typeface="+mn-ea"/>
                <a:cs typeface="Gulim"/>
              </a:rPr>
              <a:t>: </a:t>
            </a:r>
            <a:r>
              <a:rPr lang="ko-KR" altLang="en-US" sz="1400" dirty="0" err="1">
                <a:latin typeface="+mn-ea"/>
                <a:cs typeface="Gulim"/>
              </a:rPr>
              <a:t>웹캠</a:t>
            </a:r>
            <a:r>
              <a:rPr lang="ko-KR" altLang="en-US" sz="1400" dirty="0">
                <a:latin typeface="+mn-ea"/>
                <a:cs typeface="Gulim"/>
              </a:rPr>
              <a:t> 없는 환경에서 테스트 불가</a:t>
            </a:r>
          </a:p>
          <a:p>
            <a:pPr marL="297815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ko-KR" altLang="en-US" sz="1400" dirty="0">
                <a:latin typeface="+mn-ea"/>
                <a:cs typeface="Gulim"/>
              </a:rPr>
              <a:t>해결</a:t>
            </a:r>
            <a:r>
              <a:rPr lang="en-US" altLang="ko-KR" sz="1400" dirty="0">
                <a:latin typeface="+mn-ea"/>
                <a:cs typeface="Gulim"/>
              </a:rPr>
              <a:t>: </a:t>
            </a:r>
            <a:r>
              <a:rPr lang="ko-KR" altLang="en-US" sz="1400" dirty="0">
                <a:latin typeface="+mn-ea"/>
                <a:cs typeface="Gulim"/>
              </a:rPr>
              <a:t>자동 </a:t>
            </a:r>
            <a:r>
              <a:rPr lang="ko-KR" altLang="en-US" sz="1400" dirty="0" err="1">
                <a:latin typeface="+mn-ea"/>
                <a:cs typeface="Gulim"/>
              </a:rPr>
              <a:t>웹캠</a:t>
            </a:r>
            <a:r>
              <a:rPr lang="ko-KR" altLang="en-US" sz="1400" dirty="0">
                <a:latin typeface="+mn-ea"/>
                <a:cs typeface="Gulim"/>
              </a:rPr>
              <a:t> 접근 시도</a:t>
            </a:r>
            <a:r>
              <a:rPr lang="en-US" altLang="ko-KR" sz="1400" dirty="0">
                <a:latin typeface="+mn-ea"/>
                <a:cs typeface="Gulim"/>
              </a:rPr>
              <a:t>, </a:t>
            </a:r>
            <a:r>
              <a:rPr lang="ko-KR" altLang="en-US" sz="1400" dirty="0">
                <a:latin typeface="+mn-ea"/>
                <a:cs typeface="Gulim"/>
              </a:rPr>
              <a:t>실패 시 데모 비디오 자동 재생</a:t>
            </a:r>
            <a:endParaRPr sz="14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29300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9008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데모 동영상</a:t>
            </a:r>
            <a:endParaRPr lang="en-US" altLang="ko-KR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endParaRPr lang="en-US" sz="200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ko-KR" altLang="en-US" sz="1600" spc="-5" dirty="0">
                <a:latin typeface="+mn-ea"/>
                <a:cs typeface="Malgun Gothic"/>
              </a:rPr>
              <a:t>각각 브라우저</a:t>
            </a:r>
            <a:r>
              <a:rPr lang="en-US" altLang="ko-KR" sz="1600" spc="-5" dirty="0"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latin typeface="+mn-ea"/>
                <a:cs typeface="Malgun Gothic"/>
              </a:rPr>
              <a:t>안드로이드 앱</a:t>
            </a:r>
            <a:r>
              <a:rPr lang="en-US" altLang="ko-KR" sz="1600" spc="-5" dirty="0">
                <a:latin typeface="+mn-ea"/>
                <a:cs typeface="Malgun Gothic"/>
              </a:rPr>
              <a:t>.</a:t>
            </a:r>
            <a:endParaRPr sz="1600" dirty="0">
              <a:latin typeface="+mn-ea"/>
              <a:cs typeface="Malgun Gothic"/>
            </a:endParaRPr>
          </a:p>
        </p:txBody>
      </p:sp>
      <p:pic>
        <p:nvPicPr>
          <p:cNvPr id="5" name="데모비디오">
            <a:hlinkClick r:id="" action="ppaction://media"/>
            <a:extLst>
              <a:ext uri="{FF2B5EF4-FFF2-40B4-BE49-F238E27FC236}">
                <a16:creationId xmlns:a16="http://schemas.microsoft.com/office/drawing/2014/main" id="{87C652FF-1FC2-704E-80CA-5EC67C24DD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000" y="2379294"/>
            <a:ext cx="4912360" cy="2763203"/>
          </a:xfrm>
          <a:prstGeom prst="rect">
            <a:avLst/>
          </a:prstGeom>
        </p:spPr>
      </p:pic>
      <p:pic>
        <p:nvPicPr>
          <p:cNvPr id="6" name="데모비디오2">
            <a:hlinkClick r:id="" action="ppaction://media"/>
            <a:extLst>
              <a:ext uri="{FF2B5EF4-FFF2-40B4-BE49-F238E27FC236}">
                <a16:creationId xmlns:a16="http://schemas.microsoft.com/office/drawing/2014/main" id="{3EAD0632-037D-62E1-012C-5E745EAD42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81800" y="1812989"/>
            <a:ext cx="2086439" cy="370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D3883BB2-6AB9-EE6B-CD86-6F1780341A83}"/>
              </a:ext>
            </a:extLst>
          </p:cNvPr>
          <p:cNvSpPr txBox="1"/>
          <p:nvPr/>
        </p:nvSpPr>
        <p:spPr>
          <a:xfrm>
            <a:off x="574040" y="1124817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집중도 향상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내 모습을 항시 감시함으로써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나의 공부 태도를 즉각적으로 교정하여 집중도를 향상시킬 수 있다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  <a:endParaRPr lang="en-US" sz="1800" dirty="0">
              <a:latin typeface="+mn-ea"/>
              <a:cs typeface="Gulim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1DCF038-4BE0-320E-6606-DF7E596C8B1C}"/>
              </a:ext>
            </a:extLst>
          </p:cNvPr>
          <p:cNvSpPr txBox="1"/>
          <p:nvPr/>
        </p:nvSpPr>
        <p:spPr>
          <a:xfrm>
            <a:off x="574040" y="2514600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학습 행동의 정량화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공부 종료 이후에도 막연한 느낌이 아닌</a:t>
            </a:r>
            <a:r>
              <a:rPr lang="en-US" altLang="ko-KR" dirty="0"/>
              <a:t>, </a:t>
            </a:r>
            <a:r>
              <a:rPr lang="ko-KR" altLang="en-US" dirty="0"/>
              <a:t>실제 데이터</a:t>
            </a:r>
            <a:r>
              <a:rPr lang="en-US" altLang="ko-KR" dirty="0"/>
              <a:t>(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r>
              <a:rPr lang="ko-KR" altLang="en-US" dirty="0"/>
              <a:t>를 통해 자신의 학습 습관을 객관적으로 파악하고 개선할 수 있다</a:t>
            </a:r>
            <a:r>
              <a:rPr lang="en-US" altLang="ko-KR" dirty="0"/>
              <a:t>.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516BF398-5E65-5B0B-4A14-7470C5870248}"/>
              </a:ext>
            </a:extLst>
          </p:cNvPr>
          <p:cNvSpPr txBox="1"/>
          <p:nvPr/>
        </p:nvSpPr>
        <p:spPr>
          <a:xfrm>
            <a:off x="574040" y="3898224"/>
            <a:ext cx="8080375" cy="10547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긍정적 기술 활용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보안</a:t>
            </a:r>
            <a:r>
              <a:rPr lang="en-US" altLang="ko-KR" dirty="0"/>
              <a:t>/</a:t>
            </a:r>
            <a:r>
              <a:rPr lang="ko-KR" altLang="en-US" dirty="0"/>
              <a:t>감시 용도인 </a:t>
            </a:r>
            <a:r>
              <a:rPr lang="en-US" altLang="ko-KR" dirty="0"/>
              <a:t>CCTV </a:t>
            </a:r>
            <a:r>
              <a:rPr lang="ko-KR" altLang="en-US" dirty="0"/>
              <a:t>기술을 자기 주도 학습이라는 긍정적 영역으로 확장한 창의적 사례가 될 수 있다</a:t>
            </a:r>
            <a:r>
              <a:rPr lang="en-US" altLang="ko-KR" dirty="0"/>
              <a:t>.</a:t>
            </a:r>
            <a:endParaRPr lang="en-US"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17395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cs typeface="Malgun Gothic"/>
              </a:rPr>
              <a:t>khuminsoo.pythonanywhere.com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cs typeface="Malgun Gothic"/>
              </a:rPr>
              <a:t>			</a:t>
            </a:r>
            <a:r>
              <a:rPr lang="ko-KR" altLang="en-US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cs typeface="Malgun Gothic"/>
              </a:rPr>
              <a:t>또는 </a:t>
            </a:r>
            <a:r>
              <a:rPr lang="en-US" altLang="ko-KR" sz="2000" spc="-5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cs typeface="Malgun Gothic"/>
              </a:rPr>
              <a:t>https://desklog.pulqum.com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2000" spc="-5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cs typeface="Malgun Gothic"/>
            </a:endParaRPr>
          </a:p>
          <a:p>
            <a:pPr marL="354965" indent="-342900">
              <a:lnSpc>
                <a:spcPct val="100000"/>
              </a:lnSpc>
              <a:spcBef>
                <a:spcPts val="105"/>
              </a:spcBef>
              <a:buFont typeface="Wingdings" panose="05000000000000000000" pitchFamily="2" charset="2"/>
              <a:buChar char="v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https://github.com/pulqum/desklog</a:t>
            </a:r>
            <a:endParaRPr lang="ko-KR" altLang="en-US"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i="1" dirty="0">
                <a:solidFill>
                  <a:srgbClr val="FF0000"/>
                </a:solidFill>
                <a:latin typeface="+mn-ea"/>
                <a:cs typeface="Gulim"/>
              </a:rPr>
              <a:t>폴더 형식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3271785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5204807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3488782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5814407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3488782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오늘의 신제품]LG전자 게임 특화 모니터 외 4종 - 씨넷코리아 | 글로벌 IT 미디어">
            <a:extLst>
              <a:ext uri="{FF2B5EF4-FFF2-40B4-BE49-F238E27FC236}">
                <a16:creationId xmlns:a16="http://schemas.microsoft.com/office/drawing/2014/main" id="{C6208EDF-FFE4-2750-6CDB-1E6AF2A5D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672" y="2343825"/>
            <a:ext cx="3065274" cy="171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 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Times New Roman"/>
                <a:cs typeface="Times New Roman"/>
              </a:rPr>
              <a:t>변경된 사항 적용</a:t>
            </a:r>
            <a:r>
              <a:rPr lang="en-US" altLang="ko-KR" i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sp>
        <p:nvSpPr>
          <p:cNvPr id="14" name="모서리가 둥근 직사각형 35">
            <a:extLst>
              <a:ext uri="{FF2B5EF4-FFF2-40B4-BE49-F238E27FC236}">
                <a16:creationId xmlns:a16="http://schemas.microsoft.com/office/drawing/2014/main" id="{8582EC80-6715-F880-C76B-6AF8CFEBB265}"/>
              </a:ext>
            </a:extLst>
          </p:cNvPr>
          <p:cNvSpPr/>
          <p:nvPr/>
        </p:nvSpPr>
        <p:spPr>
          <a:xfrm>
            <a:off x="914400" y="2666999"/>
            <a:ext cx="3960658" cy="26947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sp>
        <p:nvSpPr>
          <p:cNvPr id="20" name="모서리가 둥근 직사각형 36">
            <a:extLst>
              <a:ext uri="{FF2B5EF4-FFF2-40B4-BE49-F238E27FC236}">
                <a16:creationId xmlns:a16="http://schemas.microsoft.com/office/drawing/2014/main" id="{B014B062-163B-78AB-1FDC-40EA04869ED7}"/>
              </a:ext>
            </a:extLst>
          </p:cNvPr>
          <p:cNvSpPr/>
          <p:nvPr/>
        </p:nvSpPr>
        <p:spPr>
          <a:xfrm>
            <a:off x="1132567" y="3429000"/>
            <a:ext cx="1543959" cy="118135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/>
          </a:p>
        </p:txBody>
      </p:sp>
      <p:pic>
        <p:nvPicPr>
          <p:cNvPr id="30" name="Picture 12" descr="D:\Daum_Cloud\DaumCloud\20131220_스마트 협업테이블\01. Images\DL380G7.png">
            <a:extLst>
              <a:ext uri="{FF2B5EF4-FFF2-40B4-BE49-F238E27FC236}">
                <a16:creationId xmlns:a16="http://schemas.microsoft.com/office/drawing/2014/main" id="{28C3F407-6082-ABEC-7097-3C40013D5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51" y="4720803"/>
            <a:ext cx="1280543" cy="62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CF92DDF-E5DA-A3BC-F5DF-A823A4C8A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038" y="4082001"/>
            <a:ext cx="870999" cy="870999"/>
          </a:xfrm>
          <a:prstGeom prst="rect">
            <a:avLst/>
          </a:prstGeom>
        </p:spPr>
      </p:pic>
      <p:sp>
        <p:nvSpPr>
          <p:cNvPr id="41" name="모서리가 둥근 직사각형 23">
            <a:extLst>
              <a:ext uri="{FF2B5EF4-FFF2-40B4-BE49-F238E27FC236}">
                <a16:creationId xmlns:a16="http://schemas.microsoft.com/office/drawing/2014/main" id="{493365AC-2EC5-691A-4AA7-3B3BC5870F36}"/>
              </a:ext>
            </a:extLst>
          </p:cNvPr>
          <p:cNvSpPr/>
          <p:nvPr/>
        </p:nvSpPr>
        <p:spPr>
          <a:xfrm>
            <a:off x="1387331" y="2892184"/>
            <a:ext cx="1257632" cy="382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Change Detection</a:t>
            </a:r>
            <a:endParaRPr kumimoji="1" lang="ko-Kore-KR" altLang="en-US" sz="1100" dirty="0"/>
          </a:p>
        </p:txBody>
      </p:sp>
      <p:sp>
        <p:nvSpPr>
          <p:cNvPr id="43" name="모서리가 둥근 직사각형 24">
            <a:extLst>
              <a:ext uri="{FF2B5EF4-FFF2-40B4-BE49-F238E27FC236}">
                <a16:creationId xmlns:a16="http://schemas.microsoft.com/office/drawing/2014/main" id="{D5480CFD-BC9B-2564-BAB4-25C339BDBF6D}"/>
              </a:ext>
            </a:extLst>
          </p:cNvPr>
          <p:cNvSpPr/>
          <p:nvPr/>
        </p:nvSpPr>
        <p:spPr>
          <a:xfrm>
            <a:off x="2812578" y="2861030"/>
            <a:ext cx="1368449" cy="132011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/>
              <a:t>DeskLog</a:t>
            </a:r>
            <a:endParaRPr kumimoji="1" lang="en-US" altLang="ko-Kore-KR" sz="1100" dirty="0"/>
          </a:p>
          <a:p>
            <a:pPr algn="ctr"/>
            <a:r>
              <a:rPr kumimoji="1" lang="en-US" altLang="ko-Kore-KR" sz="1100" dirty="0"/>
              <a:t>(Django blog)</a:t>
            </a:r>
            <a:endParaRPr kumimoji="1" lang="ko-Kore-KR" altLang="en-US" sz="1100" dirty="0"/>
          </a:p>
        </p:txBody>
      </p:sp>
      <p:pic>
        <p:nvPicPr>
          <p:cNvPr id="44" name="Picture 13" descr="D:\Daum_Cloud\DaumCloud\20131220_스마트 협업테이블\01. Images\Database_3.png">
            <a:extLst>
              <a:ext uri="{FF2B5EF4-FFF2-40B4-BE49-F238E27FC236}">
                <a16:creationId xmlns:a16="http://schemas.microsoft.com/office/drawing/2014/main" id="{7E57CCE7-9608-321E-3736-30CDEC48C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806" y="4181145"/>
            <a:ext cx="594672" cy="67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7957C81-3AB0-914D-72A8-7C5574AB0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778" y="2717459"/>
            <a:ext cx="971309" cy="543326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EE144EA-20D3-4BF4-85D7-6C83328140C6}"/>
              </a:ext>
            </a:extLst>
          </p:cNvPr>
          <p:cNvCxnSpPr>
            <a:cxnSpLocks/>
          </p:cNvCxnSpPr>
          <p:nvPr/>
        </p:nvCxnSpPr>
        <p:spPr>
          <a:xfrm>
            <a:off x="5391628" y="1944928"/>
            <a:ext cx="1059734" cy="865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80468D6-BF4D-FFC2-617C-6E755F4518EF}"/>
              </a:ext>
            </a:extLst>
          </p:cNvPr>
          <p:cNvSpPr txBox="1"/>
          <p:nvPr/>
        </p:nvSpPr>
        <p:spPr>
          <a:xfrm>
            <a:off x="5424225" y="1679704"/>
            <a:ext cx="817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200" dirty="0"/>
              <a:t>WEB CAM</a:t>
            </a:r>
            <a:endParaRPr kumimoji="1" lang="ko-Kore-KR" altLang="en-US" sz="1200" dirty="0"/>
          </a:p>
        </p:txBody>
      </p:sp>
      <p:cxnSp>
        <p:nvCxnSpPr>
          <p:cNvPr id="58" name="꺾인 연결선[E] 41">
            <a:extLst>
              <a:ext uri="{FF2B5EF4-FFF2-40B4-BE49-F238E27FC236}">
                <a16:creationId xmlns:a16="http://schemas.microsoft.com/office/drawing/2014/main" id="{859A1262-ED87-0DE8-43F6-5EEF75B87FC6}"/>
              </a:ext>
            </a:extLst>
          </p:cNvPr>
          <p:cNvCxnSpPr>
            <a:cxnSpLocks/>
            <a:stCxn id="31" idx="3"/>
            <a:endCxn id="44" idx="1"/>
          </p:cNvCxnSpPr>
          <p:nvPr/>
        </p:nvCxnSpPr>
        <p:spPr>
          <a:xfrm flipV="1">
            <a:off x="3905037" y="4517500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15B9163F-3D18-545E-962C-3113DEFB3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701" y="2659272"/>
            <a:ext cx="431435" cy="41462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65A725B-7C5C-ADAB-3B60-11C296C43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62" y="2707750"/>
            <a:ext cx="552835" cy="414626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51CD50F-7B85-C399-810D-F8FBF01514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8131" y="3082581"/>
            <a:ext cx="395673" cy="414627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4F91C11-6ADA-B273-C38F-7B5ED764B7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2964" y="3106459"/>
            <a:ext cx="421175" cy="41462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6A566F5-5E79-557B-D6B8-E2D9314F1CEB}"/>
              </a:ext>
            </a:extLst>
          </p:cNvPr>
          <p:cNvSpPr txBox="1"/>
          <p:nvPr/>
        </p:nvSpPr>
        <p:spPr>
          <a:xfrm>
            <a:off x="4964174" y="2911570"/>
            <a:ext cx="1076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72" name="모서리가 둥근 직사각형 64">
            <a:extLst>
              <a:ext uri="{FF2B5EF4-FFF2-40B4-BE49-F238E27FC236}">
                <a16:creationId xmlns:a16="http://schemas.microsoft.com/office/drawing/2014/main" id="{9AB9B82A-6845-3849-9B87-5CEE6513FB93}"/>
              </a:ext>
            </a:extLst>
          </p:cNvPr>
          <p:cNvSpPr/>
          <p:nvPr/>
        </p:nvSpPr>
        <p:spPr>
          <a:xfrm>
            <a:off x="3034416" y="4054333"/>
            <a:ext cx="94026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00" dirty="0"/>
              <a:t>Study Log</a:t>
            </a:r>
            <a:endParaRPr kumimoji="1" lang="ko-Kore-KR" altLang="en-US" sz="1000" dirty="0"/>
          </a:p>
        </p:txBody>
      </p:sp>
      <p:sp>
        <p:nvSpPr>
          <p:cNvPr id="73" name="모서리가 둥근 직사각형 65">
            <a:extLst>
              <a:ext uri="{FF2B5EF4-FFF2-40B4-BE49-F238E27FC236}">
                <a16:creationId xmlns:a16="http://schemas.microsoft.com/office/drawing/2014/main" id="{F493CD7E-AAE6-A1D5-B710-AC0FC1C185A8}"/>
              </a:ext>
            </a:extLst>
          </p:cNvPr>
          <p:cNvSpPr/>
          <p:nvPr/>
        </p:nvSpPr>
        <p:spPr>
          <a:xfrm>
            <a:off x="2792962" y="2861031"/>
            <a:ext cx="692622" cy="2128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/>
              <a:t> REST API</a:t>
            </a:r>
            <a:endParaRPr kumimoji="1" lang="ko-Kore-KR" altLang="en-US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55BB67F-40EC-0209-BC6F-68B08B997C59}"/>
              </a:ext>
            </a:extLst>
          </p:cNvPr>
          <p:cNvSpPr txBox="1"/>
          <p:nvPr/>
        </p:nvSpPr>
        <p:spPr>
          <a:xfrm>
            <a:off x="2622945" y="2618601"/>
            <a:ext cx="870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PORT:8000</a:t>
            </a:r>
            <a:endParaRPr kumimoji="1" lang="ko-Kore-KR" altLang="en-US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C8E668-67C2-B5D4-FBEB-5F3025F03F10}"/>
              </a:ext>
            </a:extLst>
          </p:cNvPr>
          <p:cNvSpPr txBox="1"/>
          <p:nvPr/>
        </p:nvSpPr>
        <p:spPr>
          <a:xfrm>
            <a:off x="1164699" y="4583164"/>
            <a:ext cx="15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&lt;EDGE SYSTEM&gt;</a:t>
            </a:r>
            <a:endParaRPr kumimoji="1" lang="ko-Kore-KR" altLang="en-US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AF407B5-E2D8-4727-05D1-48992897D01F}"/>
              </a:ext>
            </a:extLst>
          </p:cNvPr>
          <p:cNvSpPr txBox="1"/>
          <p:nvPr/>
        </p:nvSpPr>
        <p:spPr>
          <a:xfrm>
            <a:off x="5029200" y="6248112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 (</a:t>
            </a:r>
            <a:r>
              <a:rPr kumimoji="1" lang="ko-KR" altLang="en-US" sz="1200" dirty="0"/>
              <a:t>안드로이드 앱</a:t>
            </a:r>
            <a:r>
              <a:rPr kumimoji="1" lang="en-US" altLang="ko-KR" sz="1200" dirty="0"/>
              <a:t>)</a:t>
            </a:r>
            <a:r>
              <a:rPr kumimoji="1" lang="en-US" altLang="ko-Kore-KR" sz="1200" dirty="0"/>
              <a:t>&gt;</a:t>
            </a:r>
            <a:endParaRPr kumimoji="1" lang="ko-Kore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5FE241C-7568-A071-8E53-41A21C08E1F5}"/>
              </a:ext>
            </a:extLst>
          </p:cNvPr>
          <p:cNvGrpSpPr/>
          <p:nvPr/>
        </p:nvGrpSpPr>
        <p:grpSpPr>
          <a:xfrm>
            <a:off x="5613797" y="4530586"/>
            <a:ext cx="1210228" cy="1662324"/>
            <a:chOff x="7815078" y="4574299"/>
            <a:chExt cx="1210228" cy="166232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3FB19CF-72E0-ED2A-8EAA-779F00FDB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815078" y="4574299"/>
              <a:ext cx="1210228" cy="1662324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8A46AC6-F4DC-4B01-4341-7ACE7194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02965" y="5163475"/>
              <a:ext cx="431435" cy="439876"/>
            </a:xfrm>
            <a:prstGeom prst="rect">
              <a:avLst/>
            </a:prstGeom>
          </p:spPr>
        </p:pic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95216956-3052-EC4C-C665-2CAA9BBDF3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6269" y="1572783"/>
            <a:ext cx="971397" cy="67220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F594F99-0F61-1AFE-19F6-9BEAF02AEC6F}"/>
              </a:ext>
            </a:extLst>
          </p:cNvPr>
          <p:cNvSpPr txBox="1"/>
          <p:nvPr/>
        </p:nvSpPr>
        <p:spPr>
          <a:xfrm>
            <a:off x="1756735" y="5470557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&lt;SERVICE SYSTEM&gt;</a:t>
            </a:r>
            <a:endParaRPr kumimoji="1" lang="ko-Kore-KR" altLang="en-US" sz="1200" dirty="0"/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887C8538-301C-E732-C4D7-A28B93C0E14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8" b="26232"/>
          <a:stretch>
            <a:fillRect/>
          </a:stretch>
        </p:blipFill>
        <p:spPr>
          <a:xfrm>
            <a:off x="1253931" y="3482026"/>
            <a:ext cx="1247001" cy="849087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DFC29A6-A4EF-9EB7-F9CD-8D61AB8509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3120" y="4297834"/>
            <a:ext cx="1047750" cy="327192"/>
          </a:xfrm>
          <a:prstGeom prst="rect">
            <a:avLst/>
          </a:prstGeom>
        </p:spPr>
      </p:pic>
      <p:sp>
        <p:nvSpPr>
          <p:cNvPr id="86" name="말풍선: 사각형 85">
            <a:extLst>
              <a:ext uri="{FF2B5EF4-FFF2-40B4-BE49-F238E27FC236}">
                <a16:creationId xmlns:a16="http://schemas.microsoft.com/office/drawing/2014/main" id="{0049A8EC-CB5E-FB55-B7A1-4EE625F34810}"/>
              </a:ext>
            </a:extLst>
          </p:cNvPr>
          <p:cNvSpPr/>
          <p:nvPr/>
        </p:nvSpPr>
        <p:spPr>
          <a:xfrm>
            <a:off x="6640934" y="1786179"/>
            <a:ext cx="838200" cy="556794"/>
          </a:xfrm>
          <a:prstGeom prst="wedgeRectCallout">
            <a:avLst>
              <a:gd name="adj1" fmla="val 34024"/>
              <a:gd name="adj2" fmla="val 6484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JavaScript (</a:t>
            </a:r>
            <a:r>
              <a:rPr lang="en-US" altLang="ko-KR" sz="1200" dirty="0" err="1">
                <a:solidFill>
                  <a:schemeClr val="tx1"/>
                </a:solidFill>
              </a:rPr>
              <a:t>getUserMedia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말풍선: 사각형 86">
            <a:extLst>
              <a:ext uri="{FF2B5EF4-FFF2-40B4-BE49-F238E27FC236}">
                <a16:creationId xmlns:a16="http://schemas.microsoft.com/office/drawing/2014/main" id="{2EC93292-0901-556D-D7D5-02032F51EE12}"/>
              </a:ext>
            </a:extLst>
          </p:cNvPr>
          <p:cNvSpPr/>
          <p:nvPr/>
        </p:nvSpPr>
        <p:spPr>
          <a:xfrm>
            <a:off x="7833552" y="1805406"/>
            <a:ext cx="728952" cy="556794"/>
          </a:xfrm>
          <a:prstGeom prst="wedgeRectCallout">
            <a:avLst>
              <a:gd name="adj1" fmla="val -37976"/>
              <a:gd name="adj2" fmla="val 6953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Canvas </a:t>
            </a:r>
            <a:r>
              <a:rPr lang="ko-KR" altLang="en-US" sz="1200" dirty="0">
                <a:solidFill>
                  <a:schemeClr val="tx1"/>
                </a:solidFill>
              </a:rPr>
              <a:t>프레임 캡처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97BBC-6BF4-18AE-D588-CB83D665E2EC}"/>
              </a:ext>
            </a:extLst>
          </p:cNvPr>
          <p:cNvSpPr txBox="1"/>
          <p:nvPr/>
        </p:nvSpPr>
        <p:spPr>
          <a:xfrm>
            <a:off x="6581473" y="4063563"/>
            <a:ext cx="2148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&lt;CLIENT (</a:t>
            </a:r>
            <a:r>
              <a:rPr kumimoji="1" lang="ko-KR" altLang="en-US" sz="1200" dirty="0"/>
              <a:t>브라우저</a:t>
            </a:r>
            <a:r>
              <a:rPr kumimoji="1" lang="en-US" altLang="ko-KR" sz="1200" dirty="0"/>
              <a:t>)</a:t>
            </a:r>
            <a:r>
              <a:rPr kumimoji="1" lang="en-US" altLang="ko-Kore-KR" sz="1200" dirty="0"/>
              <a:t>&gt;</a:t>
            </a:r>
            <a:endParaRPr kumimoji="1" lang="ko-Kore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C04EF88-CB44-529B-846F-F8D7E5371B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4445" y="3315937"/>
            <a:ext cx="660400" cy="6604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D5F33B-138E-EF4B-79AD-A1A037276480}"/>
              </a:ext>
            </a:extLst>
          </p:cNvPr>
          <p:cNvCxnSpPr>
            <a:cxnSpLocks/>
          </p:cNvCxnSpPr>
          <p:nvPr/>
        </p:nvCxnSpPr>
        <p:spPr>
          <a:xfrm flipH="1" flipV="1">
            <a:off x="4232256" y="3265308"/>
            <a:ext cx="2265658" cy="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336BD75-C8F6-892C-B8F5-87DB0D808B89}"/>
              </a:ext>
            </a:extLst>
          </p:cNvPr>
          <p:cNvCxnSpPr>
            <a:cxnSpLocks/>
          </p:cNvCxnSpPr>
          <p:nvPr/>
        </p:nvCxnSpPr>
        <p:spPr>
          <a:xfrm>
            <a:off x="4245436" y="3729588"/>
            <a:ext cx="1500621" cy="814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B39793-0310-AED6-9167-86C9381AA3C7}"/>
              </a:ext>
            </a:extLst>
          </p:cNvPr>
          <p:cNvSpPr txBox="1"/>
          <p:nvPr/>
        </p:nvSpPr>
        <p:spPr>
          <a:xfrm>
            <a:off x="4974197" y="3913842"/>
            <a:ext cx="1076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HTTP/Rest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API</a:t>
            </a:r>
            <a:endParaRPr kumimoji="1" lang="ko-Kore-KR" altLang="en-US" sz="1200" dirty="0"/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50AF5E18-8CB7-58F7-7375-795D6C0890A2}"/>
              </a:ext>
            </a:extLst>
          </p:cNvPr>
          <p:cNvSpPr/>
          <p:nvPr/>
        </p:nvSpPr>
        <p:spPr>
          <a:xfrm>
            <a:off x="6561491" y="4403308"/>
            <a:ext cx="728952" cy="642968"/>
          </a:xfrm>
          <a:prstGeom prst="wedgeRectCallout">
            <a:avLst>
              <a:gd name="adj1" fmla="val -37976"/>
              <a:gd name="adj2" fmla="val 6953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알림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통계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조회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ADD347D-BD32-C445-8089-D39026A1CD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3177" y="5611233"/>
            <a:ext cx="660400" cy="660400"/>
          </a:xfrm>
          <a:prstGeom prst="rect">
            <a:avLst/>
          </a:prstGeom>
        </p:spPr>
      </p:pic>
      <p:cxnSp>
        <p:nvCxnSpPr>
          <p:cNvPr id="32" name="꺾인 연결선[E] 41">
            <a:extLst>
              <a:ext uri="{FF2B5EF4-FFF2-40B4-BE49-F238E27FC236}">
                <a16:creationId xmlns:a16="http://schemas.microsoft.com/office/drawing/2014/main" id="{8564A652-1348-3144-D112-579C3B765AB7}"/>
              </a:ext>
            </a:extLst>
          </p:cNvPr>
          <p:cNvCxnSpPr>
            <a:cxnSpLocks/>
          </p:cNvCxnSpPr>
          <p:nvPr/>
        </p:nvCxnSpPr>
        <p:spPr>
          <a:xfrm flipV="1">
            <a:off x="2641563" y="3180423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41">
            <a:extLst>
              <a:ext uri="{FF2B5EF4-FFF2-40B4-BE49-F238E27FC236}">
                <a16:creationId xmlns:a16="http://schemas.microsoft.com/office/drawing/2014/main" id="{46CDE82B-D316-B707-2F8B-ED1CB32343EB}"/>
              </a:ext>
            </a:extLst>
          </p:cNvPr>
          <p:cNvCxnSpPr>
            <a:cxnSpLocks/>
          </p:cNvCxnSpPr>
          <p:nvPr/>
        </p:nvCxnSpPr>
        <p:spPr>
          <a:xfrm flipV="1">
            <a:off x="2565341" y="3820057"/>
            <a:ext cx="372769" cy="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목적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A34E98A5-041A-7B57-6FDE-FD6A05A6A808}"/>
              </a:ext>
            </a:extLst>
          </p:cNvPr>
          <p:cNvSpPr txBox="1"/>
          <p:nvPr/>
        </p:nvSpPr>
        <p:spPr>
          <a:xfrm>
            <a:off x="574040" y="1124817"/>
            <a:ext cx="8080375" cy="15113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공부시간 동안 책상에서의 나의 행적을 기록하는 앱</a:t>
            </a:r>
            <a:endParaRPr sz="2000" dirty="0">
              <a:latin typeface="+mn-ea"/>
              <a:cs typeface="Malgun Gothic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sz="1800" dirty="0">
                <a:latin typeface="+mn-ea"/>
                <a:cs typeface="Gulim"/>
              </a:rPr>
              <a:t>이 앱은 책상에 앉은 나를 관찰하여 내가 자리를 비운 시간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폰을 든 시간들을 기록하고</a:t>
            </a:r>
            <a:r>
              <a:rPr lang="en-US" altLang="ko-KR" sz="1800" dirty="0">
                <a:latin typeface="+mn-ea"/>
                <a:cs typeface="Gulim"/>
              </a:rPr>
              <a:t>, </a:t>
            </a:r>
            <a:r>
              <a:rPr lang="ko-KR" altLang="en-US" sz="1800" dirty="0">
                <a:latin typeface="+mn-ea"/>
                <a:cs typeface="Gulim"/>
              </a:rPr>
              <a:t>경고한다</a:t>
            </a:r>
            <a:r>
              <a:rPr lang="en-US" altLang="ko-KR" sz="1800" dirty="0">
                <a:latin typeface="+mn-ea"/>
                <a:cs typeface="Gulim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>
                <a:latin typeface="+mn-ea"/>
                <a:cs typeface="Gulim"/>
              </a:rPr>
              <a:t>태도 교정으로 나의 학업에 도움이 되도록 하고자 한다</a:t>
            </a:r>
            <a:r>
              <a:rPr lang="en-US" altLang="ko-KR" dirty="0">
                <a:latin typeface="+mn-ea"/>
                <a:cs typeface="Gulim"/>
              </a:rPr>
              <a:t>.</a:t>
            </a:r>
            <a:endParaRPr sz="1800" dirty="0">
              <a:latin typeface="+mn-ea"/>
              <a:cs typeface="Gul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159D3F64-D452-FB9D-95D1-4C9075AB2031}"/>
              </a:ext>
            </a:extLst>
          </p:cNvPr>
          <p:cNvSpPr txBox="1"/>
          <p:nvPr/>
        </p:nvSpPr>
        <p:spPr>
          <a:xfrm>
            <a:off x="574040" y="1124817"/>
            <a:ext cx="8080375" cy="2065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아무리 책상에 앉아도 딴짓하고 싶은 마음이 든다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.</a:t>
            </a: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기존의 타이머 앱은 사용자가 직접 조작해야 하므로</a:t>
            </a:r>
            <a:r>
              <a:rPr lang="en-US" altLang="ko-KR" dirty="0"/>
              <a:t>, </a:t>
            </a:r>
            <a:r>
              <a:rPr lang="ko-KR" altLang="en-US" dirty="0"/>
              <a:t>실제 학습 집중 시간과 기록 간의 괴리가 발생한다</a:t>
            </a:r>
            <a:r>
              <a:rPr lang="en-US" altLang="ko-KR" dirty="0"/>
              <a:t>. (</a:t>
            </a:r>
            <a:r>
              <a:rPr lang="ko-KR" altLang="en-US" dirty="0"/>
              <a:t>다른 마음을 품을 수 있다</a:t>
            </a:r>
            <a:r>
              <a:rPr lang="en-US" altLang="ko-KR" dirty="0"/>
              <a:t>.)</a:t>
            </a:r>
            <a:endParaRPr lang="en-US" altLang="ko-KR" dirty="0">
              <a:latin typeface="+mn-ea"/>
              <a:cs typeface="Gulim"/>
            </a:endParaRPr>
          </a:p>
          <a:p>
            <a:pPr marL="690880" lvl="1" indent="-287655">
              <a:lnSpc>
                <a:spcPct val="100000"/>
              </a:lnSpc>
              <a:spcBef>
                <a:spcPts val="1440"/>
              </a:spcBef>
              <a:buChar char="-"/>
              <a:tabLst>
                <a:tab pos="690880" algn="l"/>
                <a:tab pos="691515" algn="l"/>
              </a:tabLst>
            </a:pPr>
            <a:r>
              <a:rPr lang="ko-KR" altLang="en-US" dirty="0"/>
              <a:t>객관적 데이터</a:t>
            </a:r>
            <a:r>
              <a:rPr lang="en-US" altLang="ko-KR" dirty="0"/>
              <a:t>(</a:t>
            </a:r>
            <a:r>
              <a:rPr lang="ko-KR" altLang="en-US" dirty="0"/>
              <a:t>영상 분석</a:t>
            </a:r>
            <a:r>
              <a:rPr lang="en-US" altLang="ko-KR" dirty="0"/>
              <a:t>)</a:t>
            </a:r>
            <a:r>
              <a:rPr lang="ko-KR" altLang="en-US" dirty="0"/>
              <a:t>를 기반으로 순수 공부 시간을 측정하고</a:t>
            </a:r>
            <a:r>
              <a:rPr lang="en-US" altLang="ko-KR" dirty="0"/>
              <a:t>, </a:t>
            </a:r>
            <a:r>
              <a:rPr lang="ko-KR" altLang="en-US" dirty="0"/>
              <a:t>학습 방해 요소</a:t>
            </a:r>
            <a:r>
              <a:rPr lang="en-US" altLang="ko-KR" dirty="0"/>
              <a:t>(</a:t>
            </a: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자리 이탈</a:t>
            </a:r>
            <a:r>
              <a:rPr lang="en-US" altLang="ko-KR" dirty="0"/>
              <a:t>)</a:t>
            </a:r>
            <a:r>
              <a:rPr lang="ko-KR" altLang="en-US" dirty="0"/>
              <a:t>를 자동으로 탐지하여 사용자에게 경각심을 줄 필요가 있다</a:t>
            </a:r>
            <a:r>
              <a:rPr lang="en-US" altLang="ko-KR" dirty="0"/>
              <a:t>.</a:t>
            </a:r>
            <a:endParaRPr sz="18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02026"/>
              </p:ext>
            </p:extLst>
          </p:nvPr>
        </p:nvGraphicFramePr>
        <p:xfrm>
          <a:off x="457200" y="1219200"/>
          <a:ext cx="89916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Service_System/blog/ai.py - </a:t>
                      </a:r>
                      <a:r>
                        <a:rPr lang="en-US" altLang="ko-KR" sz="1000" dirty="0" err="1"/>
                        <a:t>YoloDetector.load_model</a:t>
                      </a:r>
                      <a:r>
                        <a:rPr lang="en-US" altLang="ko-KR" sz="1000" dirty="0"/>
                        <a:t>(), yolov5s.pt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Service_System/blog/ai.py - </a:t>
                      </a:r>
                      <a:r>
                        <a:rPr lang="en-US" altLang="ko-KR" sz="1000" dirty="0" err="1"/>
                        <a:t>YoloDetector.detect</a:t>
                      </a:r>
                      <a:r>
                        <a:rPr lang="en-US" altLang="ko-KR" sz="1000" dirty="0"/>
                        <a:t>(), YOLOv5 </a:t>
                      </a:r>
                      <a:r>
                        <a:rPr lang="ko-KR" altLang="en-US" sz="1000" dirty="0"/>
                        <a:t>기본 모델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Service_System/blog/views.py - </a:t>
                      </a:r>
                      <a:r>
                        <a:rPr lang="en-US" altLang="ko-KR" sz="1000" dirty="0" err="1"/>
                        <a:t>session_capture</a:t>
                      </a:r>
                      <a:r>
                        <a:rPr lang="en-US" altLang="ko-KR" sz="1000" dirty="0"/>
                        <a:t>() (</a:t>
                      </a:r>
                      <a:r>
                        <a:rPr lang="ko-KR" altLang="en-US" sz="1000" dirty="0"/>
                        <a:t>라인 </a:t>
                      </a:r>
                      <a:r>
                        <a:rPr lang="en-US" altLang="ko-KR" sz="1000" dirty="0"/>
                        <a:t>344-348)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Service_System/blog/views.py - </a:t>
                      </a:r>
                      <a:r>
                        <a:rPr lang="en-US" altLang="ko-KR" sz="1000" dirty="0" err="1"/>
                        <a:t>session_capture</a:t>
                      </a:r>
                      <a:r>
                        <a:rPr lang="en-US" altLang="ko-KR" sz="1000" dirty="0"/>
                        <a:t>(), </a:t>
                      </a:r>
                      <a:r>
                        <a:rPr lang="en-US" altLang="ko-KR" sz="1000" dirty="0" err="1"/>
                        <a:t>IntruderImage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ViewSet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Service_System/blog/ai.py - </a:t>
                      </a:r>
                      <a:r>
                        <a:rPr lang="en-US" altLang="ko-KR" sz="1000" dirty="0" err="1"/>
                        <a:t>detect_demo_video</a:t>
                      </a:r>
                      <a:r>
                        <a:rPr lang="en-US" altLang="ko-KR" sz="1000" dirty="0"/>
                        <a:t>() (</a:t>
                      </a:r>
                      <a:r>
                        <a:rPr lang="ko-KR" altLang="en-US" sz="1000" dirty="0" err="1"/>
                        <a:t>웹캠</a:t>
                      </a:r>
                      <a:r>
                        <a:rPr lang="ko-KR" altLang="en-US" sz="1000" dirty="0"/>
                        <a:t> 없을 때 데모 비디오 사용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Service_System/blog/views.py - 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signup_view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(), Django 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인증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JWT </a:t>
                      </a:r>
                      <a:r>
                        <a:rPr lang="ko-KR" altLang="en-US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토큰 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rest_framework_simplejwt</a:t>
                      </a:r>
                      <a:r>
                        <a:rPr lang="en-US" altLang="ko-KR" sz="1000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Service_System/blog/models.py - Post, </a:t>
                      </a:r>
                      <a:r>
                        <a:rPr lang="en-US" altLang="ko-KR" sz="1000" dirty="0" err="1"/>
                        <a:t>StudySession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모델</a:t>
                      </a:r>
                      <a:r>
                        <a:rPr lang="en-US" altLang="ko-KR" sz="1000" dirty="0"/>
                        <a:t>, Service_System/blog/views.py - </a:t>
                      </a:r>
                      <a:r>
                        <a:rPr lang="ko-KR" altLang="en-US" sz="1000" dirty="0"/>
                        <a:t>세션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포스트 </a:t>
                      </a:r>
                      <a:r>
                        <a:rPr lang="en-US" altLang="ko-KR" sz="1000" dirty="0"/>
                        <a:t>CRUD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Service_System/blog/views.py - </a:t>
                      </a:r>
                      <a:r>
                        <a:rPr lang="en-US" altLang="ko-KR" sz="1000" dirty="0" err="1"/>
                        <a:t>IntruderImage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ViewSet</a:t>
                      </a:r>
                      <a:r>
                        <a:rPr lang="en-US" altLang="ko-KR" sz="1000" dirty="0"/>
                        <a:t>, Service_System/blog/urls.py - /</a:t>
                      </a:r>
                      <a:r>
                        <a:rPr lang="en-US" altLang="ko-KR" sz="1000" dirty="0" err="1"/>
                        <a:t>api_root</a:t>
                      </a:r>
                      <a:r>
                        <a:rPr lang="en-US" altLang="ko-KR" sz="1000" dirty="0"/>
                        <a:t>/Post/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Service_System/blog/views.py - </a:t>
                      </a:r>
                      <a:r>
                        <a:rPr lang="en-US" altLang="ko-KR" sz="1000" dirty="0" err="1"/>
                        <a:t>StudySessionViewSet</a:t>
                      </a:r>
                      <a:r>
                        <a:rPr lang="en-US" altLang="ko-KR" sz="1000" dirty="0"/>
                        <a:t>, Service_System/blog/urls.py - /</a:t>
                      </a:r>
                      <a:r>
                        <a:rPr lang="en-US" altLang="ko-KR" sz="1000" dirty="0" err="1"/>
                        <a:t>api_root</a:t>
                      </a:r>
                      <a:r>
                        <a:rPr lang="en-US" altLang="ko-KR" sz="1000" dirty="0"/>
                        <a:t>/Session/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Service_System/blog/models.py - </a:t>
                      </a:r>
                      <a:r>
                        <a:rPr lang="en-US" altLang="ko-KR" sz="1000" dirty="0" err="1"/>
                        <a:t>calculate_statistics</a:t>
                      </a:r>
                      <a:r>
                        <a:rPr lang="en-US" altLang="ko-KR" sz="1000" dirty="0"/>
                        <a:t>() (</a:t>
                      </a:r>
                      <a:r>
                        <a:rPr lang="ko-KR" altLang="en-US" sz="1000" dirty="0"/>
                        <a:t>세션 통계 계산</a:t>
                      </a:r>
                      <a:r>
                        <a:rPr lang="en-US" altLang="ko-KR" sz="1000" dirty="0"/>
                        <a:t>), </a:t>
                      </a:r>
                      <a:r>
                        <a:rPr lang="en-US" altLang="ko-KR" sz="1000" dirty="0" err="1"/>
                        <a:t>Service_System</a:t>
                      </a:r>
                      <a:r>
                        <a:rPr lang="en-US" altLang="ko-KR" sz="1000" dirty="0"/>
                        <a:t>/blog/static/</a:t>
                      </a:r>
                      <a:r>
                        <a:rPr lang="en-US" altLang="ko-KR" sz="1000" dirty="0" err="1"/>
                        <a:t>js</a:t>
                      </a:r>
                      <a:r>
                        <a:rPr lang="en-US" altLang="ko-KR" sz="1000" dirty="0"/>
                        <a:t>/script.js - </a:t>
                      </a:r>
                      <a:r>
                        <a:rPr lang="en-US" altLang="ko-KR" sz="1000" dirty="0" err="1"/>
                        <a:t>showToast</a:t>
                      </a:r>
                      <a:r>
                        <a:rPr lang="en-US" altLang="ko-KR" sz="1000" dirty="0"/>
                        <a:t>(), </a:t>
                      </a:r>
                      <a:r>
                        <a:rPr lang="en-US" altLang="ko-KR" sz="1000" dirty="0" err="1"/>
                        <a:t>speakMessage</a:t>
                      </a:r>
                      <a:r>
                        <a:rPr lang="en-US" altLang="ko-KR" sz="1000" dirty="0"/>
                        <a:t>() (UI </a:t>
                      </a:r>
                      <a:r>
                        <a:rPr lang="ko-KR" altLang="en-US" sz="1000" dirty="0"/>
                        <a:t>알림 및 음성 피드백</a:t>
                      </a:r>
                      <a:r>
                        <a:rPr lang="en-US" altLang="ko-KR" sz="1000" dirty="0"/>
                        <a:t>), </a:t>
                      </a:r>
                      <a:r>
                        <a:rPr lang="ko-KR" altLang="en-US" sz="1000" dirty="0" err="1"/>
                        <a:t>웹캠</a:t>
                      </a:r>
                      <a:r>
                        <a:rPr lang="ko-KR" altLang="en-US" sz="1000" dirty="0"/>
                        <a:t> 자동 시작 및 데모 비디오 </a:t>
                      </a:r>
                      <a:r>
                        <a:rPr lang="ko-KR" altLang="en-US" sz="1000" dirty="0" err="1"/>
                        <a:t>폴백</a:t>
                      </a:r>
                      <a:r>
                        <a:rPr lang="en-US" altLang="ko-KR" sz="1000" dirty="0"/>
                        <a:t>, Chart.js </a:t>
                      </a:r>
                      <a:r>
                        <a:rPr lang="ko-KR" altLang="en-US" sz="1000" dirty="0"/>
                        <a:t>통계 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B4088-571A-2252-D53A-58893C04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A0E0D31-EE10-3013-F972-E56BB9965011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FF25BEF-56B7-5821-3012-2779E2D9F0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69C1A7-FB10-9648-33A4-80D5ADE19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743782"/>
              </p:ext>
            </p:extLst>
          </p:nvPr>
        </p:nvGraphicFramePr>
        <p:xfrm>
          <a:off x="457200" y="1219200"/>
          <a:ext cx="89916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Client_System</a:t>
                      </a:r>
                      <a:r>
                        <a:rPr lang="en-US" altLang="ko-KR" sz="1000" dirty="0"/>
                        <a:t>/app/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/main/java/com/example/</a:t>
                      </a:r>
                      <a:r>
                        <a:rPr lang="en-US" altLang="ko-KR" sz="1000" dirty="0" err="1"/>
                        <a:t>photoviewer</a:t>
                      </a:r>
                      <a:r>
                        <a:rPr lang="en-US" altLang="ko-KR" sz="1000" dirty="0"/>
                        <a:t>/SessionListActivity.java - </a:t>
                      </a:r>
                      <a:r>
                        <a:rPr lang="en-US" altLang="ko-KR" sz="1000" dirty="0" err="1"/>
                        <a:t>SessionAdapter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RecyclerView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Client_System</a:t>
                      </a:r>
                      <a:r>
                        <a:rPr lang="en-US" altLang="ko-KR" sz="1000" dirty="0"/>
                        <a:t>/app/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/main/java/com/example/</a:t>
                      </a:r>
                      <a:r>
                        <a:rPr lang="en-US" altLang="ko-KR" sz="1000" dirty="0" err="1"/>
                        <a:t>photoviewer</a:t>
                      </a:r>
                      <a:r>
                        <a:rPr lang="en-US" altLang="ko-KR" sz="1000" dirty="0"/>
                        <a:t>/ApiClient.java - </a:t>
                      </a:r>
                      <a:r>
                        <a:rPr lang="en-US" altLang="ko-KR" sz="1000" dirty="0" err="1"/>
                        <a:t>getSessionsList</a:t>
                      </a:r>
                      <a:r>
                        <a:rPr lang="en-US" altLang="ko-KR" sz="1000" dirty="0"/>
                        <a:t>(), </a:t>
                      </a:r>
                      <a:r>
                        <a:rPr lang="en-US" altLang="ko-KR" sz="1000" dirty="0" err="1"/>
                        <a:t>getSessionDetail</a:t>
                      </a:r>
                      <a:r>
                        <a:rPr lang="en-US" altLang="ko-KR" sz="1000" dirty="0"/>
                        <a:t>()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Client_System</a:t>
                      </a:r>
                      <a:r>
                        <a:rPr lang="en-US" altLang="ko-KR" sz="1000" dirty="0"/>
                        <a:t>/app/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/main/java/com/example/</a:t>
                      </a:r>
                      <a:r>
                        <a:rPr lang="en-US" altLang="ko-KR" sz="1000" dirty="0" err="1"/>
                        <a:t>photoviewer</a:t>
                      </a:r>
                      <a:r>
                        <a:rPr lang="en-US" altLang="ko-KR" sz="1000" dirty="0"/>
                        <a:t>/LoginActivity.java, SessionListActivity.java, SessionDetailActivity.java - </a:t>
                      </a:r>
                      <a:r>
                        <a:rPr lang="ko-KR" altLang="en-US" sz="1000" dirty="0"/>
                        <a:t>로그인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회원가입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세션 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세션 상세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통계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Client_System</a:t>
                      </a:r>
                      <a:r>
                        <a:rPr lang="en-US" altLang="ko-KR" sz="1000" dirty="0"/>
                        <a:t>/app/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/main/java/com/example/</a:t>
                      </a:r>
                      <a:r>
                        <a:rPr lang="en-US" altLang="ko-KR" sz="1000" dirty="0" err="1"/>
                        <a:t>photoviewer</a:t>
                      </a:r>
                      <a:r>
                        <a:rPr lang="en-US" altLang="ko-KR" sz="1000" dirty="0"/>
                        <a:t>/SessionListActivity.java - </a:t>
                      </a:r>
                      <a:r>
                        <a:rPr lang="ko-KR" altLang="en-US" sz="1000" dirty="0"/>
                        <a:t>실시간 알림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-US" altLang="ko-KR" sz="1000" dirty="0" err="1"/>
                        <a:t>checkActiveSession</a:t>
                      </a:r>
                      <a:r>
                        <a:rPr lang="en-US" altLang="ko-KR" sz="1000" dirty="0"/>
                        <a:t>()), ApiClient.java - </a:t>
                      </a:r>
                      <a:r>
                        <a:rPr lang="ko-KR" altLang="en-US" sz="1000" dirty="0"/>
                        <a:t>토큰 자동 관리 및 만료 처리</a:t>
                      </a:r>
                      <a:r>
                        <a:rPr lang="en-US" altLang="ko-KR" sz="1000" dirty="0"/>
                        <a:t>, SessionDetailActivity.java - </a:t>
                      </a:r>
                      <a:r>
                        <a:rPr lang="ko-KR" altLang="en-US" sz="1000" dirty="0"/>
                        <a:t>통계 시각화</a:t>
                      </a:r>
                      <a:r>
                        <a:rPr lang="en-US" altLang="ko-KR" sz="1000" dirty="0"/>
                        <a:t>, Pull-to-refresh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33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1590179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대체가능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rgbClr val="558ED5"/>
              </a:solidFill>
              <a:latin typeface="+mn-ea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YOLOv5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의 사전 훈련된 모델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(yolov5s.pt)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을 사용하여 실시간 객체 탐지를 수행합니다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Edge_System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디렉토리의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YOLOv5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모델을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Django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서버에서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로드하여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사용합니다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Singleton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패턴으로 구현되어 메모리 효율적으로 모델을 한 번만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로드합니다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kumimoji="1"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A10C6-B376-C92B-2E3F-39E2C58C9A9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01590" y="1143000"/>
            <a:ext cx="4309110" cy="1620957"/>
          </a:xfrm>
        </p:spPr>
        <p:txBody>
          <a:bodyPr/>
          <a:lstStyle/>
          <a:p>
            <a:pPr marL="12065"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대체가능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endParaRPr lang="en-US" altLang="ko-KR" sz="1400" b="1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YOLOv5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MS COCO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데이터셋으로 훈련되어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80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가지 객체를 탐지할 수 있습니다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본 프로젝트에서는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'cell phone'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과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'person'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객체를 주로 활용합니다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탐지된 객체의 라벨을 기반으로 사용자의 상태를 분류합니다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kumimoji="1" lang="ko-KR" altLang="en-US" sz="1200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2436FCE2-7D0B-C826-592C-819072951881}"/>
              </a:ext>
            </a:extLst>
          </p:cNvPr>
          <p:cNvSpPr txBox="1">
            <a:spLocks/>
          </p:cNvSpPr>
          <p:nvPr/>
        </p:nvSpPr>
        <p:spPr>
          <a:xfrm>
            <a:off x="458118" y="4038600"/>
            <a:ext cx="4309110" cy="1567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대체가능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" altLang="ko-KR" sz="1400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ko-KR" altLang="en-US" kern="0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동일한 상태가 연속으로 감지되면 중복 기록을 방지합니다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이전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Post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의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category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와 현재 탐지된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category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를 비교하여 변화가 있을 때만 새로운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Post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를 생성합니다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변화가 없으면 임시로 생성한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Post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를 삭제하여 데이터베이스 낭비를 방지합니다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kumimoji="1" lang="ko-KR" altLang="en-US" sz="1200" kern="0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ACCB36D9-586F-F52E-70DB-55ACD54B7FC6}"/>
              </a:ext>
            </a:extLst>
          </p:cNvPr>
          <p:cNvSpPr txBox="1">
            <a:spLocks/>
          </p:cNvSpPr>
          <p:nvPr/>
        </p:nvSpPr>
        <p:spPr>
          <a:xfrm>
            <a:off x="5064408" y="4038600"/>
            <a:ext cx="4309110" cy="15363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050" b="0" i="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kern="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kern="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en-US" altLang="ko-KR" sz="1400" b="1" kern="0" spc="-5" dirty="0">
              <a:solidFill>
                <a:srgbClr val="558ED5"/>
              </a:solidFill>
              <a:latin typeface="+mn-ea"/>
              <a:cs typeface="Malgun Gothic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endParaRPr lang="en-US" altLang="ko-KR" b="1" kern="0" spc="-5" dirty="0">
              <a:solidFill>
                <a:schemeClr val="tx1"/>
              </a:solidFill>
              <a:latin typeface="+mn-ea"/>
              <a:cs typeface="Gulim"/>
            </a:endParaRP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Django REST Framework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를 사용하여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RESTful API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를 제공합니다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Post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객체를 생성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조회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수정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삭제할 수 있는 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API </a:t>
            </a:r>
            <a:r>
              <a:rPr lang="ko-KR" altLang="en-US" sz="1200" kern="0" dirty="0" err="1">
                <a:solidFill>
                  <a:schemeClr val="tx1"/>
                </a:solidFill>
                <a:latin typeface="+mn-ea"/>
                <a:cs typeface="Gulim"/>
              </a:rPr>
              <a:t>엔드포인트를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 제공합니다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</a:p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- JWT </a:t>
            </a:r>
            <a:r>
              <a:rPr lang="ko-KR" altLang="en-US" sz="1200" kern="0" dirty="0">
                <a:solidFill>
                  <a:schemeClr val="tx1"/>
                </a:solidFill>
                <a:latin typeface="+mn-ea"/>
                <a:cs typeface="Gulim"/>
              </a:rPr>
              <a:t>토큰 기반 인증을 사용하여 사용자별 데이터를 보호합니다</a:t>
            </a:r>
            <a:r>
              <a:rPr lang="en-US" altLang="ko-KR" sz="1200" kern="0" dirty="0">
                <a:solidFill>
                  <a:schemeClr val="tx1"/>
                </a:solidFill>
                <a:latin typeface="+mn-ea"/>
                <a:cs typeface="Gulim"/>
              </a:rPr>
              <a:t>.</a:t>
            </a:r>
            <a:endParaRPr kumimoji="1" lang="ko-KR" altLang="en-US" sz="1200" kern="0" dirty="0"/>
          </a:p>
        </p:txBody>
      </p:sp>
      <p:pic>
        <p:nvPicPr>
          <p:cNvPr id="8" name="그림 7" descr="텍스트, 스크린샷, 폰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38AEE3-B245-EC2E-AF69-BB0C3A616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5444014"/>
            <a:ext cx="1752600" cy="1289964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AD0E70-9C43-AFF6-3188-1DB9216E3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783877"/>
            <a:ext cx="2921624" cy="1153725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79CFB2-1CAC-F13C-A7DA-F9B37A91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97" y="2895600"/>
            <a:ext cx="3886200" cy="462235"/>
          </a:xfrm>
          <a:prstGeom prst="rect">
            <a:avLst/>
          </a:prstGeom>
        </p:spPr>
      </p:pic>
      <p:pic>
        <p:nvPicPr>
          <p:cNvPr id="14" name="그림 13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0AC87B-9224-38D2-DB6F-EB8DB8A17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271" y="5444014"/>
            <a:ext cx="3042728" cy="122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4771</TotalTime>
  <Words>2385</Words>
  <Application>Microsoft Office PowerPoint</Application>
  <PresentationFormat>A4 용지(210x297mm)</PresentationFormat>
  <Paragraphs>288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 (변경된 사항 적용)</vt:lpstr>
      <vt:lpstr>목적</vt:lpstr>
      <vt:lpstr>필요성</vt:lpstr>
      <vt:lpstr>기능 - 조건대비표</vt:lpstr>
      <vt:lpstr>기능 - 조건대비표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- 3. Client System(Android, Java기반, 개별 제안)</vt:lpstr>
      <vt:lpstr>기능(부족한 설명 추가, 신규 또는 추가 기능 중심, 페이지 추가 가능)</vt:lpstr>
      <vt:lpstr>사용자 시나리오(Ui 구성)</vt:lpstr>
      <vt:lpstr>개발과정의 이슈(선택)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김민수</cp:lastModifiedBy>
  <cp:revision>75</cp:revision>
  <dcterms:created xsi:type="dcterms:W3CDTF">2020-06-08T19:34:44Z</dcterms:created>
  <dcterms:modified xsi:type="dcterms:W3CDTF">2025-12-19T13:50:46Z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